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75" r:id="rId4"/>
    <p:sldId id="270" r:id="rId5"/>
    <p:sldId id="259" r:id="rId6"/>
    <p:sldId id="273" r:id="rId7"/>
    <p:sldId id="277" r:id="rId8"/>
    <p:sldId id="279" r:id="rId9"/>
    <p:sldId id="264" r:id="rId10"/>
    <p:sldId id="265" r:id="rId11"/>
    <p:sldId id="263" r:id="rId12"/>
    <p:sldId id="271" r:id="rId13"/>
    <p:sldId id="26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22" autoAdjust="0"/>
  </p:normalViewPr>
  <p:slideViewPr>
    <p:cSldViewPr>
      <p:cViewPr varScale="1">
        <p:scale>
          <a:sx n="46" d="100"/>
          <a:sy n="46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754EE3-20AC-43DF-BCE5-B38468652B9F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70EC88-DCDE-4528-B381-9F2196801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F39D7-9FC2-470E-839B-55D4D90F0B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On average The County of Los Angeles Department of Public Works on behalf of the Flood Control District captures and recharges approximately </a:t>
            </a:r>
            <a:r>
              <a:rPr lang="en-US" b="1" u="sng" dirty="0" smtClean="0">
                <a:solidFill>
                  <a:srgbClr val="FFFF00"/>
                </a:solidFill>
              </a:rPr>
              <a:t>280,000 Acre-Feet of water per year</a:t>
            </a:r>
            <a:r>
              <a:rPr lang="en-US" u="sng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enough water to serve over </a:t>
            </a:r>
            <a:r>
              <a:rPr lang="en-US" b="1" u="sng" dirty="0" smtClean="0">
                <a:solidFill>
                  <a:srgbClr val="FFFF00"/>
                </a:solidFill>
              </a:rPr>
              <a:t>2.2 million people </a:t>
            </a:r>
            <a:r>
              <a:rPr lang="en-US" dirty="0" smtClean="0">
                <a:solidFill>
                  <a:srgbClr val="FFFF00"/>
                </a:solidFill>
              </a:rPr>
              <a:t>each year.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During the past two storm seasons, through strong working relationships with other agencies, proactive maintenance and operations,  and a little cooperation from Mother Nature, The Flood Control District has managed to recharge over       </a:t>
            </a:r>
            <a:r>
              <a:rPr lang="en-US" b="1" u="sng" dirty="0" smtClean="0">
                <a:solidFill>
                  <a:srgbClr val="FFFF00"/>
                </a:solidFill>
              </a:rPr>
              <a:t>1,000,000 Acre-Feet of water</a:t>
            </a:r>
            <a:r>
              <a:rPr lang="en-US" u="sng" dirty="0" smtClean="0">
                <a:solidFill>
                  <a:srgbClr val="FFFF00"/>
                </a:solidFill>
              </a:rPr>
              <a:t>.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endParaRPr lang="en-US" u="sng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The dollar value of this water is more than </a:t>
            </a:r>
            <a:r>
              <a:rPr lang="en-US" b="1" u="sng" dirty="0" smtClean="0">
                <a:solidFill>
                  <a:srgbClr val="FFFF00"/>
                </a:solidFill>
              </a:rPr>
              <a:t>$550 Million</a:t>
            </a:r>
            <a:r>
              <a:rPr lang="en-US" u="sng" dirty="0" smtClean="0">
                <a:solidFill>
                  <a:srgbClr val="FFFF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Important things to consider in order to maximize storm water capture: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Volume capacity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Intake capacity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Percolation capacity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Location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Water quality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Trained professionals managing groundwater recharge while providing flood management in the system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2C3F4C-FF4B-467E-B19A-4631E1F034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 improve on groundwater recharge: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Sufficient funding for maintenance activities to maintain adequate percolation.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Proper metering and accounting for storm water captured (more gaging stations)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Improved intakes at recharge facilities to increase inflow capacity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Regular cleanouts and basin deepening at select facilities to improve volume capacity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Tighter control on discharges into the system and pollution control to ensure quality storm runoff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Additional facilities to capture runoff (more facilities are needed downstream and on the LA River Watershed)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Stress</a:t>
            </a:r>
            <a:r>
              <a:rPr lang="en-US" baseline="0" dirty="0" smtClean="0"/>
              <a:t> these projects were only possible due to </a:t>
            </a:r>
            <a:r>
              <a:rPr lang="en-US" b="1" i="0" baseline="0" dirty="0" smtClean="0"/>
              <a:t>funding partnerships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="1" i="0" baseline="0" dirty="0" smtClean="0"/>
              <a:t>Over 1M AF of recharge, these projects may just be the reason!  Let’s all send a thank you card to Ken Zimmer and make up a phony award for him.  We could get a used baseball trophy and put a brass plate on it for about 10 bucks.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2F067C-594C-49DD-BC2D-8FF85AB103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 improve on groundwater recharge: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Partnerships are</a:t>
            </a:r>
            <a:r>
              <a:rPr lang="en-US" baseline="0" dirty="0" smtClean="0"/>
              <a:t> still needed for design and construction</a:t>
            </a: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Increased capacity is needed for our storm patterns of fast and furious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Increased </a:t>
            </a:r>
            <a:r>
              <a:rPr lang="en-US" dirty="0" err="1" smtClean="0"/>
              <a:t>desilting</a:t>
            </a:r>
            <a:r>
              <a:rPr lang="en-US" baseline="0" dirty="0" smtClean="0"/>
              <a:t> is needed to increase water conservation from high storm flows while protecting the percolation rates of the facility.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How about just one more round of applause for that Zimmer guy.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2F067C-594C-49DD-BC2D-8FF85AB103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26 Groundwater Recharge Facilities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14 Major Dams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16 Rubber Dams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524 Miles of Major Channels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2,800 Miles of Tributary Storm Drains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00"/>
                </a:solidFill>
              </a:rPr>
              <a:t>“One of the Most Complex Flood Control Systems in the Nation”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4B34B-CE1F-4E84-B6A2-8AADF14E40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FF00"/>
                </a:solidFill>
                <a:latin typeface="Calibri" pitchFamily="34" charset="0"/>
              </a:rPr>
              <a:t>During the Winter Months Stormwater is Captured at County Dams and Later Released for Groundwater Recharge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FF00"/>
                </a:solidFill>
                <a:latin typeface="Calibri" pitchFamily="34" charset="0"/>
              </a:rPr>
              <a:t>Public Works Operates its 14 Major Dams Year Round, Contributing to Local Water Supplies Even in the Heat of Summer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200" dirty="0" smtClean="0">
                <a:solidFill>
                  <a:srgbClr val="FFFF00"/>
                </a:solidFill>
                <a:latin typeface="Calibri" pitchFamily="34" charset="0"/>
              </a:rPr>
              <a:t>Over 114,300 Acre-Feet of Storage Capacity in the Reservoirs</a:t>
            </a:r>
            <a:endParaRPr lang="en-US" sz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63F00-4543-4336-A783-4693EE1547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4B34B-CE1F-4E84-B6A2-8AADF14E40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One Acre-Foot of Water is Sufficient to Serve Two Families of Four for an Entire Year.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There Are 325,852 Gallons in One Acre-Foot of Water.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One Acre-Foot of Water Would Cover an Entire Football Field Approximately One-Foot Deep.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82202-89E0-4703-AC89-D4FF6DB84E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 smtClean="0"/>
              <a:t>Groundwater Basins: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The Larger Basins Are –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Central Basin (Orange)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West Coast Basin (Yellow)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San Fernando Basin (Green)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Main Basin (Yellow)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Raymond Basin (Dark Orange)</a:t>
            </a:r>
          </a:p>
          <a:p>
            <a:pPr defTabSz="930275">
              <a:spcBef>
                <a:spcPct val="0"/>
              </a:spcBef>
            </a:pPr>
            <a:endParaRPr lang="en-US" dirty="0" smtClean="0"/>
          </a:p>
          <a:p>
            <a:pPr defTabSz="930275">
              <a:spcBef>
                <a:spcPct val="0"/>
              </a:spcBef>
            </a:pPr>
            <a:endParaRPr lang="en-US" dirty="0" smtClean="0"/>
          </a:p>
          <a:p>
            <a:pPr defTabSz="930275">
              <a:spcBef>
                <a:spcPct val="0"/>
              </a:spcBef>
            </a:pPr>
            <a:r>
              <a:rPr lang="en-US" dirty="0" smtClean="0"/>
              <a:t>Other Basins Include –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Chino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Claremont Heights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Eagle Rock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Foothill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Glendora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Hollywood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La Habra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Live Oak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Lower San Gabriel Canyon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Pomona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Puente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San Dimas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Santa Monica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Spadra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Sylmar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Upper San Gabriel Canyon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Verdugo Basin</a:t>
            </a:r>
          </a:p>
          <a:p>
            <a:pPr defTabSz="930275">
              <a:spcBef>
                <a:spcPct val="0"/>
              </a:spcBef>
            </a:pPr>
            <a:r>
              <a:rPr lang="en-US" dirty="0" smtClean="0"/>
              <a:t>Way Hill Basin</a:t>
            </a:r>
          </a:p>
          <a:p>
            <a:pPr defTabSz="930275">
              <a:spcBef>
                <a:spcPct val="0"/>
              </a:spcBef>
            </a:pPr>
            <a:endParaRPr lang="en-US" dirty="0" smtClean="0"/>
          </a:p>
          <a:p>
            <a:pPr defTabSz="930275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A011E-0750-47D5-9025-54D03EFD27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Factoids: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Rio Hondo: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Intake Capacity = 1,950 cfs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Storage Capacity = 3,694 Acre-Feet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Percolation Capacity = 650 cfs (well maintained and dry) – 250 cfs (when saturated)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Basins = 20 (10 West, 10 East)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Area = 570 acres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Sources of Water = Imported, Recycled, Storm Water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Average recharge: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Storm Water = 15,000 AF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Imported = 20,000 AF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Recycled = 30,000 AF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San Gabriel (SG / Rubber Dams):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Intake Capacity = 350 cfs / 550 cfs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Storage Capacity = 550 Acre-Feet / 1012 Acre-Feet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Percolation Capacity = 200 cfs (well maintained and dry) – 125 cfs (when saturated) / 350 cfs (well maintained and dry) – 175 cfs (when saturated)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Basins = 3 basins / 7 rubber dam reaches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Area = 128 acres / 308 acres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Sources of Water = Imported, Recycled, Storm Water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Average recharge: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Storm Water = 7,000 AF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Imported = 10,000 AF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Recycled = 15,000 AF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Average Annual Recharge in the Central Basin = 117,000 Acre-Feet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2010- 2011 Anticipated Recharge in the Central Basin = Approx. 200,000 Acre-Feet (171% of the average)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Average Annual Recharge in the Main Basin = 133,000 Acre-Feet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2010- 2011 Anticipated Recharge in the Main Basin = Approx. 330,000 Acre-Feet (248% of the average)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Average Annual Recharge in the San Fernando Basin = 25,000 Acre-Feet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900" dirty="0" smtClean="0"/>
              <a:t>2010- 2011 Anticipated Recharge in the San Fernando Basin = Approx. 93,000 Acre-Feet (372% of the average)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900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B31DF3-5C9B-4D3E-A928-F5CEF9F502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3300" dirty="0" smtClean="0">
                <a:solidFill>
                  <a:srgbClr val="FFFF00"/>
                </a:solidFill>
              </a:rPr>
              <a:t>To improve the ability the manage surface flows, especially in wet years we need:</a:t>
            </a:r>
          </a:p>
          <a:p>
            <a:pPr>
              <a:spcBef>
                <a:spcPct val="0"/>
              </a:spcBef>
            </a:pPr>
            <a:endParaRPr lang="en-US" sz="33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3300" dirty="0" smtClean="0">
                <a:solidFill>
                  <a:srgbClr val="FFFF00"/>
                </a:solidFill>
              </a:rPr>
              <a:t>Increased Volume Capacity – Sediment cleanout projects, Increased</a:t>
            </a:r>
            <a:r>
              <a:rPr lang="en-US" sz="3300" baseline="0" dirty="0" smtClean="0">
                <a:solidFill>
                  <a:srgbClr val="FFFF00"/>
                </a:solidFill>
              </a:rPr>
              <a:t> spreading grounds storage capacity, In-channel storage, etc…</a:t>
            </a:r>
          </a:p>
          <a:p>
            <a:pPr>
              <a:spcBef>
                <a:spcPct val="0"/>
              </a:spcBef>
            </a:pPr>
            <a:r>
              <a:rPr lang="en-US" sz="3300" baseline="0" dirty="0" smtClean="0">
                <a:solidFill>
                  <a:srgbClr val="FFFF00"/>
                </a:solidFill>
              </a:rPr>
              <a:t>Improved Intake Capacity – Spreading Ground Improvement projects to allow more diversion during periods of high flow</a:t>
            </a:r>
          </a:p>
          <a:p>
            <a:pPr>
              <a:spcBef>
                <a:spcPct val="0"/>
              </a:spcBef>
            </a:pPr>
            <a:r>
              <a:rPr lang="en-US" sz="3300" dirty="0" smtClean="0">
                <a:solidFill>
                  <a:srgbClr val="FFFF00"/>
                </a:solidFill>
              </a:rPr>
              <a:t>High Percolation Capacity – Ongoing maintenance in the spreading grounds and soft-bottom</a:t>
            </a:r>
            <a:r>
              <a:rPr lang="en-US" sz="3300" baseline="0" dirty="0" smtClean="0">
                <a:solidFill>
                  <a:srgbClr val="FFFF00"/>
                </a:solidFill>
              </a:rPr>
              <a:t> channels, removing vegetation and fine material that causes clogging</a:t>
            </a:r>
          </a:p>
          <a:p>
            <a:pPr>
              <a:spcBef>
                <a:spcPct val="0"/>
              </a:spcBef>
            </a:pPr>
            <a:endParaRPr lang="en-US" sz="3300" baseline="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3300" baseline="0" dirty="0" smtClean="0">
                <a:solidFill>
                  <a:srgbClr val="FFFF00"/>
                </a:solidFill>
              </a:rPr>
              <a:t>To ensure we keep the aquifers healthy, we make the most of the surface storage…</a:t>
            </a:r>
          </a:p>
          <a:p>
            <a:pPr>
              <a:spcBef>
                <a:spcPct val="0"/>
              </a:spcBef>
            </a:pPr>
            <a:endParaRPr lang="en-US" sz="3300" baseline="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3300" baseline="0" dirty="0" smtClean="0">
                <a:solidFill>
                  <a:srgbClr val="FFFF00"/>
                </a:solidFill>
              </a:rPr>
              <a:t>We manage our storage carefully, especially in wet years, balancing the need for flood control and stormwater capture:</a:t>
            </a:r>
          </a:p>
          <a:p>
            <a:pPr>
              <a:spcBef>
                <a:spcPct val="0"/>
              </a:spcBef>
            </a:pPr>
            <a:endParaRPr lang="en-US" sz="3300" baseline="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300" baseline="0" dirty="0" smtClean="0">
                <a:solidFill>
                  <a:srgbClr val="FFFF00"/>
                </a:solidFill>
              </a:rPr>
              <a:t>In anticipation of the storm season we draw down the reservoirs over the summer to maximize our flood attenuation and storage capacity.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300" baseline="0" dirty="0" smtClean="0">
                <a:solidFill>
                  <a:srgbClr val="FFFF00"/>
                </a:solidFill>
              </a:rPr>
              <a:t>Facility maintenance and soft-bottom channel maintenance are performed before the storm season each year.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300" baseline="0" dirty="0" smtClean="0">
                <a:solidFill>
                  <a:srgbClr val="FFFF00"/>
                </a:solidFill>
              </a:rPr>
              <a:t>Spreading grounds are operated in a “Battery System” after storms to recover percolation capacity throughout the year.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300" baseline="0" dirty="0" smtClean="0">
                <a:solidFill>
                  <a:srgbClr val="FFFF00"/>
                </a:solidFill>
              </a:rPr>
              <a:t>Where it is permitted, recycled water is treated and recharged to supplement replenishment efforts. This is a valuable source of local water especially during dry periods.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3300" baseline="0" dirty="0" smtClean="0">
                <a:solidFill>
                  <a:srgbClr val="FFFF00"/>
                </a:solidFill>
              </a:rPr>
              <a:t>We work with the watermaster, water districts, and other agencies to convey and recharge imported water from the State Water Project and the Colorado River…when it is available.</a:t>
            </a:r>
          </a:p>
          <a:p>
            <a:pPr>
              <a:spcBef>
                <a:spcPct val="0"/>
              </a:spcBef>
            </a:pPr>
            <a:r>
              <a:rPr lang="en-US" sz="3300" baseline="0" dirty="0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3300" dirty="0" smtClean="0">
                <a:solidFill>
                  <a:srgbClr val="FFFF00"/>
                </a:solidFill>
              </a:rPr>
              <a:t> Efficiency: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In recent years only 1% of storm water upstream of the San Gabriel Coastal Spreading Grounds bypasses the facility. This is generally due to Flood Management and Water Quality Issues.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 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3645A1-422F-4339-A339-7D5D0A76AE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275"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Approximately 1/3 of the Los Angeles County Water Supply Comes from Groundwater, While 2/3 are Imported from Outside Sources Such as the State Water Projects and the Colorado River.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 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Public Works Operates 2,436 Acres of Groundwater Recharge Facilities and Soft-Bottom Channel Recharge Areas for Replenishment of Local Groundwater Supplies. Public Works Also Assists in the Operation and Maintenance of 269 Acres of Groundwater Recharge Facilities Owned by Others.</a:t>
            </a:r>
          </a:p>
          <a:p>
            <a:pPr defTabSz="930275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63F00-4543-4336-A783-4693EE1547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99609-D707-4E9A-8F39-BF54D96F6355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1BED5-32F3-425A-9D52-E866B4A50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6C3F-AEB3-46ED-A4C0-60E5FA5D7112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497F4-AC8B-4EC5-8728-A78160E49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2BEE-3B95-463D-B1F0-964C2BB24FF5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9F7A-8A7E-40BC-A318-2C0039DC9B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3C136-B2D1-4AD3-8285-147489A0AFB1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8FAF-28C5-4141-B268-DF3F46CA5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5E50F-B327-4A0F-A575-9956F60CCDA4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0260-D941-4F80-8A1A-40139582E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1A7C-FF64-40AF-B4B6-EEA1EE85DEB8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3F04-2ACE-4E01-AAB3-EE9642F11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5492-1BD1-4D72-B874-39E345F1AE3E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F34B-5244-4638-8312-1553DAF9D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32E1-3069-4745-A066-D68B63B4D365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12A1A-6193-4FF2-AF65-DFB342C832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9C0B-0069-4C73-AE8E-49443BF7FEF8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B350-969D-4A4C-8F5F-B06C978C7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97028-56B1-4A1D-AABA-3CF3376CDAC9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1418-79B7-46B8-8104-711B7D4C3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668C-7453-4ADE-8E4D-02FCDEFC704A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5D8-B386-4E49-B7A7-269DB69EA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66DFD-D62F-4A68-A8AB-374930DC3C69}" type="datetimeFigureOut">
              <a:rPr lang="en-US"/>
              <a:pPr>
                <a:defRPr/>
              </a:pPr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8239A-0568-4F6C-832C-2C5A02D83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5541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5DD5FF"/>
                </a:solidFill>
              </a:rPr>
              <a:t>Making the Most of Our Surface Storage in </a:t>
            </a:r>
            <a:br>
              <a:rPr lang="en-US" sz="5400" dirty="0" smtClean="0">
                <a:solidFill>
                  <a:srgbClr val="5DD5FF"/>
                </a:solidFill>
              </a:rPr>
            </a:br>
            <a:r>
              <a:rPr lang="en-US" sz="5400" dirty="0" smtClean="0">
                <a:solidFill>
                  <a:srgbClr val="5DD5FF"/>
                </a:solidFill>
              </a:rPr>
              <a:t>Los Angeles County</a:t>
            </a:r>
            <a:endParaRPr lang="en-US" sz="5400" dirty="0">
              <a:solidFill>
                <a:srgbClr val="5DD5FF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9600" y="5029200"/>
            <a:ext cx="4267200" cy="152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Presented by Chris Stone 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Assistant Deputy Director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Water Resources Division</a:t>
            </a:r>
          </a:p>
        </p:txBody>
      </p:sp>
      <p:grpSp>
        <p:nvGrpSpPr>
          <p:cNvPr id="3076" name="Group 9"/>
          <p:cNvGrpSpPr>
            <a:grpSpLocks noChangeAspect="1"/>
          </p:cNvGrpSpPr>
          <p:nvPr/>
        </p:nvGrpSpPr>
        <p:grpSpPr bwMode="auto">
          <a:xfrm>
            <a:off x="228600" y="5181600"/>
            <a:ext cx="1447800" cy="1371600"/>
            <a:chOff x="533400" y="1524000"/>
            <a:chExt cx="1219200" cy="1223735"/>
          </a:xfrm>
        </p:grpSpPr>
        <p:sp>
          <p:nvSpPr>
            <p:cNvPr id="5" name="Oval 4"/>
            <p:cNvSpPr/>
            <p:nvPr/>
          </p:nvSpPr>
          <p:spPr>
            <a:xfrm>
              <a:off x="538264" y="1533725"/>
              <a:ext cx="1204608" cy="1199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3081" name="Picture 6" descr="P:\wrd\GENERAL\LOGOS\Color DPW log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1524000"/>
              <a:ext cx="1219200" cy="122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1828800" y="5181600"/>
            <a:ext cx="1600200" cy="1447800"/>
            <a:chOff x="7543800" y="1600200"/>
            <a:chExt cx="1180419" cy="1143000"/>
          </a:xfrm>
        </p:grpSpPr>
        <p:sp>
          <p:nvSpPr>
            <p:cNvPr id="8" name="Oval 7"/>
            <p:cNvSpPr/>
            <p:nvPr/>
          </p:nvSpPr>
          <p:spPr>
            <a:xfrm>
              <a:off x="7606398" y="1634298"/>
              <a:ext cx="1067146" cy="10673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9" name="Picture 8" descr="FCD LOGO REV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3800" y="1600200"/>
              <a:ext cx="1180419" cy="1143000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Groundwater Recharge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144963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Average recharge is </a:t>
            </a:r>
            <a:r>
              <a:rPr lang="en-US" sz="2600" b="1" dirty="0" smtClean="0">
                <a:solidFill>
                  <a:srgbClr val="FFFF00"/>
                </a:solidFill>
              </a:rPr>
              <a:t>280,000 acre-feet </a:t>
            </a:r>
            <a:r>
              <a:rPr lang="en-US" sz="2600" dirty="0" smtClean="0">
                <a:solidFill>
                  <a:srgbClr val="FFFF00"/>
                </a:solidFill>
              </a:rPr>
              <a:t>of water per year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FFFF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FFFF00"/>
                </a:solidFill>
              </a:rPr>
              <a:t>Enough water to serve over </a:t>
            </a:r>
            <a:r>
              <a:rPr lang="en-US" sz="2600" b="1" dirty="0" smtClean="0">
                <a:solidFill>
                  <a:srgbClr val="FFFF00"/>
                </a:solidFill>
              </a:rPr>
              <a:t>2.2 million people </a:t>
            </a:r>
            <a:r>
              <a:rPr lang="en-US" sz="2600" dirty="0" smtClean="0">
                <a:solidFill>
                  <a:srgbClr val="FFFF00"/>
                </a:solidFill>
              </a:rPr>
              <a:t>each year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FFFF00"/>
                </a:solidFill>
              </a:rPr>
              <a:t>Over </a:t>
            </a:r>
            <a:r>
              <a:rPr lang="en-US" sz="2600" b="1" dirty="0" smtClean="0">
                <a:solidFill>
                  <a:srgbClr val="FFFF00"/>
                </a:solidFill>
              </a:rPr>
              <a:t>1,000,000 acre-feet </a:t>
            </a:r>
            <a:r>
              <a:rPr lang="en-US" sz="2600" dirty="0" smtClean="0">
                <a:solidFill>
                  <a:srgbClr val="FFFF00"/>
                </a:solidFill>
              </a:rPr>
              <a:t>of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water recharged during the past two storm seasons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600" dirty="0" smtClean="0">
              <a:solidFill>
                <a:srgbClr val="FFFF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FFFF00"/>
                </a:solidFill>
              </a:rPr>
              <a:t>The value of this water is more than </a:t>
            </a:r>
            <a:r>
              <a:rPr lang="en-US" sz="2600" b="1" dirty="0" smtClean="0">
                <a:solidFill>
                  <a:srgbClr val="FFFF00"/>
                </a:solidFill>
              </a:rPr>
              <a:t>$550 million</a:t>
            </a:r>
            <a:endParaRPr lang="en-US" sz="2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5DD5FF"/>
                </a:solidFill>
              </a:rPr>
              <a:t>Recently Completed Projects</a:t>
            </a:r>
            <a:r>
              <a:rPr lang="en-US" sz="4400" dirty="0" smtClean="0">
                <a:solidFill>
                  <a:srgbClr val="5DD5FF"/>
                </a:solidFill>
                <a:latin typeface="Calibri" pitchFamily="34" charset="0"/>
              </a:rPr>
              <a:t> to Improve Local Water Supply Sustainability</a:t>
            </a:r>
            <a:r>
              <a:rPr lang="en-US" sz="4400" dirty="0" smtClean="0">
                <a:solidFill>
                  <a:srgbClr val="5DD5FF"/>
                </a:solidFill>
              </a:rPr>
              <a:t/>
            </a:r>
            <a:br>
              <a:rPr lang="en-US" sz="4400" dirty="0" smtClean="0">
                <a:solidFill>
                  <a:srgbClr val="5DD5FF"/>
                </a:solidFill>
              </a:rPr>
            </a:br>
            <a:endParaRPr lang="en-US" sz="4400" dirty="0">
              <a:solidFill>
                <a:srgbClr val="5DD5FF"/>
              </a:solidFill>
            </a:endParaRPr>
          </a:p>
        </p:txBody>
      </p:sp>
      <p:pic>
        <p:nvPicPr>
          <p:cNvPr id="12291" name="Content Placeholder 3" descr="water drop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72200" y="4876800"/>
            <a:ext cx="2819400" cy="1981200"/>
          </a:xfrm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28600" y="1219200"/>
            <a:ext cx="8686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1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Valley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Rubber Dams #2 and #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3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Valley rubber dams increased in-channel storage: 800 acre-feet  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Rio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Hondo / San Gabriel Coastal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Spreading Grounds Pipeline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Improved ability to maximize the recharge of </a:t>
            </a:r>
            <a:r>
              <a:rPr lang="en-US" sz="2400" dirty="0" err="1" smtClean="0">
                <a:solidFill>
                  <a:srgbClr val="FFFF00"/>
                </a:solidFill>
                <a:latin typeface="Calibri" pitchFamily="34" charset="0"/>
              </a:rPr>
              <a:t>stormwater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, imported water and recycled water (over 7,000 </a:t>
            </a:r>
            <a:r>
              <a:rPr lang="en-US" sz="2400" dirty="0" err="1" smtClean="0">
                <a:solidFill>
                  <a:srgbClr val="FFFF00"/>
                </a:solidFill>
                <a:latin typeface="Calibri" pitchFamily="34" charset="0"/>
              </a:rPr>
              <a:t>af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Hansen Spreading Grounds Facility Improvement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Increased storage capacity from 280 acre-feet to 1400 acre-feet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7,000 acre-feet additional recharge per year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Big Tujunga Dam Retrofit Project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4,500 acre-feet additional storage capacity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5DD5FF"/>
                </a:solidFill>
              </a:rPr>
              <a:t>Future Projects to Improve Local Water Supply Sustainability</a:t>
            </a:r>
            <a:endParaRPr lang="en-US" sz="4400" dirty="0">
              <a:solidFill>
                <a:srgbClr val="5DD5FF"/>
              </a:solidFill>
            </a:endParaRPr>
          </a:p>
        </p:txBody>
      </p:sp>
      <p:pic>
        <p:nvPicPr>
          <p:cNvPr id="12291" name="Content Placeholder 3" descr="water drop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48399" y="1981200"/>
            <a:ext cx="2737321" cy="2133600"/>
          </a:xfrm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28600" y="990600"/>
            <a:ext cx="8686800" cy="757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1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Tujunga Spreading Grounds Improvements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Increases storage capacity by 800 acre-feet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Increases intake capacity by 200 cfs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Pacoima Spreading Grounds Improvements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Increases storage capacity by 600 acre-feet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Devil’s Gate Dam Pump Station and Pipeline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3,000 acre-feet additional recharge per year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Reservoir Sediment Management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Over 25,000 acre-feet of storage lost to sediment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Whittier Narrows Water Conservation Pool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2,900 acre-feet additional recharge</a:t>
            </a:r>
          </a:p>
          <a:p>
            <a:pPr lvl="1"/>
            <a:endParaRPr lang="en-US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/>
            <a:endParaRPr lang="en-US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endParaRPr lang="en-US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9"/>
          <p:cNvGrpSpPr>
            <a:grpSpLocks noChangeAspect="1"/>
          </p:cNvGrpSpPr>
          <p:nvPr/>
        </p:nvGrpSpPr>
        <p:grpSpPr bwMode="auto">
          <a:xfrm>
            <a:off x="457200" y="5334000"/>
            <a:ext cx="1193800" cy="1198563"/>
            <a:chOff x="533400" y="1524000"/>
            <a:chExt cx="1219200" cy="1223735"/>
          </a:xfrm>
        </p:grpSpPr>
        <p:sp>
          <p:nvSpPr>
            <p:cNvPr id="6" name="Oval 5"/>
            <p:cNvSpPr/>
            <p:nvPr/>
          </p:nvSpPr>
          <p:spPr>
            <a:xfrm>
              <a:off x="538264" y="1533725"/>
              <a:ext cx="1204608" cy="1199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320" name="Picture 6" descr="P:\wrd\GENERAL\LOGOS\Color DPW log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1524000"/>
              <a:ext cx="1219200" cy="122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2057400" y="5334000"/>
            <a:ext cx="1257300" cy="1223963"/>
            <a:chOff x="7543800" y="1600200"/>
            <a:chExt cx="1180419" cy="1143000"/>
          </a:xfrm>
        </p:grpSpPr>
        <p:sp>
          <p:nvSpPr>
            <p:cNvPr id="9" name="Oval 8"/>
            <p:cNvSpPr/>
            <p:nvPr/>
          </p:nvSpPr>
          <p:spPr>
            <a:xfrm>
              <a:off x="7606398" y="1634298"/>
              <a:ext cx="1067146" cy="10673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Picture 9" descr="FCD LOGO REV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43800" y="1600200"/>
              <a:ext cx="1180419" cy="1143000"/>
            </a:xfrm>
            <a:prstGeom prst="ellipse">
              <a:avLst/>
            </a:prstGeom>
          </p:spPr>
        </p:pic>
      </p:grp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914400" y="2667000"/>
            <a:ext cx="716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alibri" pitchFamily="34" charset="0"/>
              </a:rPr>
              <a:t>For more information, visit: dpw.lacounty.gov/wrd/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1447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5DD5FF"/>
                </a:solidFill>
              </a:rPr>
              <a:t>Making the most of surface storage: Storm </a:t>
            </a:r>
            <a:r>
              <a:rPr lang="en-US" sz="3600" dirty="0">
                <a:solidFill>
                  <a:srgbClr val="5DD5FF"/>
                </a:solidFill>
              </a:rPr>
              <a:t>Water Capture and Groundwater </a:t>
            </a:r>
            <a:r>
              <a:rPr lang="en-US" sz="3600" dirty="0" smtClean="0">
                <a:solidFill>
                  <a:srgbClr val="5DD5FF"/>
                </a:solidFill>
              </a:rPr>
              <a:t>Recharge</a:t>
            </a:r>
            <a:endParaRPr lang="en-US" sz="3600" dirty="0">
              <a:solidFill>
                <a:srgbClr val="5DD5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86800" cy="487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The Flood Control District, </a:t>
            </a:r>
            <a:r>
              <a:rPr lang="en-US" dirty="0" smtClean="0">
                <a:solidFill>
                  <a:srgbClr val="FFFF00"/>
                </a:solidFill>
              </a:rPr>
              <a:t>created in 1915 by State Legislation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has a </a:t>
            </a:r>
            <a:r>
              <a:rPr lang="en-US" b="1" dirty="0" smtClean="0">
                <a:solidFill>
                  <a:srgbClr val="FFFF00"/>
                </a:solidFill>
              </a:rPr>
              <a:t>Responsibility to Manage Storm Runoff and Other Waters for Beneficial and Useful Purposes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Operates </a:t>
            </a:r>
            <a:r>
              <a:rPr lang="en-US" b="1" dirty="0">
                <a:solidFill>
                  <a:srgbClr val="FFFF00"/>
                </a:solidFill>
              </a:rPr>
              <a:t>and Maintains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1300" b="1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14 Dams</a:t>
            </a:r>
          </a:p>
          <a:p>
            <a:pPr algn="l" fontAlgn="auto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26 Spreading Grounds</a:t>
            </a:r>
            <a:endParaRPr lang="en-US" sz="2400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16 </a:t>
            </a:r>
            <a:r>
              <a:rPr lang="en-US" sz="2400" dirty="0">
                <a:solidFill>
                  <a:srgbClr val="FFFF00"/>
                </a:solidFill>
              </a:rPr>
              <a:t>Rubber </a:t>
            </a:r>
            <a:r>
              <a:rPr lang="en-US" sz="2400" dirty="0" smtClean="0">
                <a:solidFill>
                  <a:srgbClr val="FFFF00"/>
                </a:solidFill>
              </a:rPr>
              <a:t>Dams</a:t>
            </a:r>
            <a:endParaRPr lang="en-US" sz="2400" dirty="0">
              <a:solidFill>
                <a:srgbClr val="FFFF00"/>
              </a:solidFill>
            </a:endParaRPr>
          </a:p>
          <a:p>
            <a:pPr algn="l" fontAlgn="auto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524 </a:t>
            </a:r>
            <a:r>
              <a:rPr lang="en-US" sz="2400" dirty="0">
                <a:solidFill>
                  <a:srgbClr val="FFFF00"/>
                </a:solidFill>
              </a:rPr>
              <a:t>m</a:t>
            </a:r>
            <a:r>
              <a:rPr lang="en-US" sz="2400" dirty="0" smtClean="0">
                <a:solidFill>
                  <a:srgbClr val="FFFF00"/>
                </a:solidFill>
              </a:rPr>
              <a:t>iles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major </a:t>
            </a:r>
            <a:r>
              <a:rPr lang="en-US" sz="2400" dirty="0">
                <a:solidFill>
                  <a:srgbClr val="FFFF00"/>
                </a:solidFill>
              </a:rPr>
              <a:t>Channels</a:t>
            </a:r>
          </a:p>
          <a:p>
            <a:pPr algn="l" fontAlgn="auto">
              <a:spcAft>
                <a:spcPts val="0"/>
              </a:spcAft>
              <a:buClrTx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2,800 </a:t>
            </a:r>
            <a:r>
              <a:rPr lang="en-US" sz="2400" dirty="0">
                <a:solidFill>
                  <a:srgbClr val="FFFF00"/>
                </a:solidFill>
              </a:rPr>
              <a:t>m</a:t>
            </a:r>
            <a:r>
              <a:rPr lang="en-US" sz="2400" dirty="0" smtClean="0">
                <a:solidFill>
                  <a:srgbClr val="FFFF00"/>
                </a:solidFill>
              </a:rPr>
              <a:t>iles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tributary </a:t>
            </a:r>
            <a:r>
              <a:rPr lang="en-US" sz="2400" dirty="0">
                <a:solidFill>
                  <a:srgbClr val="FFFF00"/>
                </a:solidFill>
              </a:rPr>
              <a:t>Storm </a:t>
            </a:r>
            <a:r>
              <a:rPr lang="en-US" sz="2400" dirty="0" smtClean="0">
                <a:solidFill>
                  <a:srgbClr val="FFFF00"/>
                </a:solidFill>
              </a:rPr>
              <a:t>Drains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100" name="Picture 12" descr="rio-hondo-spreading-groun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40386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B0F0"/>
                </a:solidFill>
              </a:rPr>
              <a:t>Stormwater Capture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458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Dam construction began in 1919 and continued through the 1930’s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During the winter months </a:t>
            </a:r>
            <a:r>
              <a:rPr lang="en-US" sz="2400" dirty="0" err="1" smtClean="0">
                <a:solidFill>
                  <a:srgbClr val="FFFF00"/>
                </a:solidFill>
                <a:latin typeface="Calibri" pitchFamily="34" charset="0"/>
              </a:rPr>
              <a:t>stormwater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is captured at County dams and later released for groundwater recharge and water supply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Public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Works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operates its 14 dams year around, contributing to local water supplies even in the heat of summer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2819400" cy="18042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800600"/>
            <a:ext cx="238768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75200"/>
            <a:ext cx="2809874" cy="18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5DD5FF"/>
                </a:solidFill>
              </a:rPr>
              <a:t>Surface storage </a:t>
            </a:r>
            <a:endParaRPr lang="en-US" sz="4000" dirty="0">
              <a:solidFill>
                <a:srgbClr val="5DD5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152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Surface Storage Capacity behind the Dams exceeds  114,300 Acre-Feet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5973591" cy="448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324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What’s</a:t>
            </a:r>
            <a:r>
              <a:rPr lang="en-US" sz="3200" dirty="0" smtClean="0">
                <a:solidFill>
                  <a:srgbClr val="00B0F0"/>
                </a:solidFill>
              </a:rPr>
              <a:t> and Acre-Foot of Water?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541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One acre-foot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water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ould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over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an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entire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ootball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ield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pproximately one-foot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d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eep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8197" name="Picture 2" descr="families of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170338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water bo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16637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rosebow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95800"/>
            <a:ext cx="30353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457200" y="1524000"/>
            <a:ext cx="586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One acre-foot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water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is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sufficient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to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serve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t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wo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amilies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four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for an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entire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y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ear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B0F0"/>
                </a:solidFill>
              </a:rPr>
              <a:t>Los Angeles County Groundwater Basins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147" name="Picture 6" descr="Groundwater 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94738" cy="562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68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Spreading Grounds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1020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The first Spreading Grounds were activated in 1917 </a:t>
            </a:r>
          </a:p>
          <a:p>
            <a:pPr>
              <a:buClrTx/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Additional facilities went into operation in the early 1930’s to the 1960’s</a:t>
            </a:r>
          </a:p>
          <a:p>
            <a:pPr>
              <a:buClrTx/>
              <a:buFont typeface="Wingdings" pitchFamily="2" charset="2"/>
              <a:buChar char="§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Water Recharged:</a:t>
            </a:r>
          </a:p>
          <a:p>
            <a:pPr lvl="1">
              <a:buClrTx/>
              <a:buFont typeface="Courier New" pitchFamily="49" charset="0"/>
              <a:buChar char="o"/>
            </a:pPr>
            <a:r>
              <a:rPr lang="en-US" dirty="0" err="1" smtClean="0">
                <a:solidFill>
                  <a:srgbClr val="FFFF00"/>
                </a:solidFill>
              </a:rPr>
              <a:t>Stormwater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lvl="1">
              <a:buClrTx/>
              <a:buFont typeface="Courier New" pitchFamily="49" charset="0"/>
              <a:buChar char="o"/>
            </a:pPr>
            <a:r>
              <a:rPr lang="en-US" dirty="0" smtClean="0">
                <a:solidFill>
                  <a:srgbClr val="FFFF00"/>
                </a:solidFill>
              </a:rPr>
              <a:t>Imported water from the Colorado River and the State Water Project</a:t>
            </a:r>
          </a:p>
          <a:p>
            <a:pPr lvl="1">
              <a:buClrTx/>
              <a:buFont typeface="Courier New" pitchFamily="49" charset="0"/>
              <a:buChar char="o"/>
            </a:pPr>
            <a:r>
              <a:rPr lang="en-US" dirty="0" smtClean="0">
                <a:solidFill>
                  <a:srgbClr val="FFFF00"/>
                </a:solidFill>
              </a:rPr>
              <a:t>Recycled water from the Sanitation Districts of Los Angeles County </a:t>
            </a:r>
          </a:p>
          <a:p>
            <a:pPr lvl="1">
              <a:buFont typeface="Wingdings 2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683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Optimizing </a:t>
            </a:r>
            <a:r>
              <a:rPr lang="en-US" sz="4000" dirty="0" err="1" smtClean="0">
                <a:solidFill>
                  <a:srgbClr val="00B0F0"/>
                </a:solidFill>
              </a:rPr>
              <a:t>Stormwater</a:t>
            </a:r>
            <a:r>
              <a:rPr lang="en-US" sz="4000" dirty="0" smtClean="0">
                <a:solidFill>
                  <a:srgbClr val="00B0F0"/>
                </a:solidFill>
              </a:rPr>
              <a:t> Capture and Groundwater Recharge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038600" cy="213360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Increase and Improve: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Volume capacity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Intake capacity</a:t>
            </a:r>
          </a:p>
          <a:p>
            <a:pPr lvl="1">
              <a:buClrTx/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Percolation capacity</a:t>
            </a:r>
          </a:p>
        </p:txBody>
      </p:sp>
      <p:pic>
        <p:nvPicPr>
          <p:cNvPr id="11268" name="Picture 2" descr="C:\Hydrologic cycle pictures\rubber d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1"/>
            <a:ext cx="4248150" cy="27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90600" y="55626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400" u="sng" dirty="0" smtClean="0">
                <a:solidFill>
                  <a:srgbClr val="FFFF00"/>
                </a:solidFill>
                <a:latin typeface="Calibri" pitchFamily="34" charset="0"/>
              </a:rPr>
              <a:t>Efficiency</a:t>
            </a:r>
            <a:endParaRPr lang="en-US" sz="2400" u="sng" dirty="0">
              <a:solidFill>
                <a:srgbClr val="FFFF00"/>
              </a:solidFill>
              <a:latin typeface="Calibri" pitchFamily="34" charset="0"/>
            </a:endParaRP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Recently: 99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% of San Gabriel River </a:t>
            </a:r>
            <a:r>
              <a:rPr lang="en-US" sz="2400" dirty="0" err="1" smtClean="0">
                <a:solidFill>
                  <a:srgbClr val="FFFF00"/>
                </a:solidFill>
                <a:latin typeface="Calibri" pitchFamily="34" charset="0"/>
              </a:rPr>
              <a:t>stormwater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is 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captured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		30% of Los Angeles River </a:t>
            </a:r>
            <a:r>
              <a:rPr lang="en-US" sz="2400" dirty="0" err="1" smtClean="0">
                <a:solidFill>
                  <a:srgbClr val="FFFF00"/>
                </a:solidFill>
                <a:latin typeface="Calibri" pitchFamily="34" charset="0"/>
              </a:rPr>
              <a:t>stormwater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</a:rPr>
              <a:t> is captured</a:t>
            </a:r>
            <a:endParaRPr lang="en-US" sz="2400" dirty="0">
              <a:solidFill>
                <a:srgbClr val="FFFF00"/>
              </a:solidFill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4290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for:</a:t>
            </a: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periods of storm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r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unoff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wet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s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Opportunities to recharge recycled water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363" marR="0" lvl="1" indent="-2825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Aquifer replenishment with imported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w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763000" cy="1828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F0"/>
                </a:solidFill>
              </a:rPr>
              <a:t>Surface Storage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Surface Storage Capacity at Spreading Grounds exceeds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  23,000 Acre-Feet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7171" name="Picture 2" descr="Glass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105400"/>
            <a:ext cx="208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04800" y="30480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Public Works operates 2,436 acres of spreading grounds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1/3 of the Los Angeles County water supply comes from groundwater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9BE014-BC17-4FBF-B476-700C8E0FD625}"/>
</file>

<file path=customXml/itemProps2.xml><?xml version="1.0" encoding="utf-8"?>
<ds:datastoreItem xmlns:ds="http://schemas.openxmlformats.org/officeDocument/2006/customXml" ds:itemID="{04399B4B-F60C-44DF-B3C2-A6BDE8C18211}"/>
</file>

<file path=customXml/itemProps3.xml><?xml version="1.0" encoding="utf-8"?>
<ds:datastoreItem xmlns:ds="http://schemas.openxmlformats.org/officeDocument/2006/customXml" ds:itemID="{55CC126C-2A59-487D-AA55-1E7590FC5367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4173</TotalTime>
  <Words>1656</Words>
  <Application>Microsoft Office PowerPoint</Application>
  <PresentationFormat>On-screen Show (4:3)</PresentationFormat>
  <Paragraphs>239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Making the Most of Our Surface Storage in  Los Angeles County</vt:lpstr>
      <vt:lpstr>Making the most of surface storage: Storm Water Capture and Groundwater Recharge</vt:lpstr>
      <vt:lpstr>Stormwater Capture</vt:lpstr>
      <vt:lpstr>Surface storage </vt:lpstr>
      <vt:lpstr>What’s and Acre-Foot of Water?</vt:lpstr>
      <vt:lpstr>Los Angeles County Groundwater Basins</vt:lpstr>
      <vt:lpstr>Spreading Grounds</vt:lpstr>
      <vt:lpstr>Optimizing Stormwater Capture and Groundwater Recharge</vt:lpstr>
      <vt:lpstr>Surface Storage  Surface Storage Capacity at Spreading Grounds exceeds   23,000 Acre-Feet </vt:lpstr>
      <vt:lpstr>Groundwater Recharge</vt:lpstr>
      <vt:lpstr>Recently Completed Projects to Improve Local Water Supply Sustainability </vt:lpstr>
      <vt:lpstr>Future Projects to Improve Local Water Supply Sustainability</vt:lpstr>
      <vt:lpstr>Slide 13</vt:lpstr>
    </vt:vector>
  </TitlesOfParts>
  <Company>County of Los Angeles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AWALDEN</dc:creator>
  <cp:lastModifiedBy>u05193</cp:lastModifiedBy>
  <cp:revision>136</cp:revision>
  <dcterms:created xsi:type="dcterms:W3CDTF">2011-08-16T00:26:34Z</dcterms:created>
  <dcterms:modified xsi:type="dcterms:W3CDTF">2011-10-26T21:28:05Z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